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1"/>
  </p:notesMasterIdLst>
  <p:handoutMasterIdLst>
    <p:handoutMasterId r:id="rId32"/>
  </p:handoutMasterIdLst>
  <p:sldIdLst>
    <p:sldId id="256" r:id="rId6"/>
    <p:sldId id="259" r:id="rId7"/>
    <p:sldId id="265" r:id="rId8"/>
    <p:sldId id="283" r:id="rId9"/>
    <p:sldId id="260" r:id="rId10"/>
    <p:sldId id="263" r:id="rId11"/>
    <p:sldId id="264" r:id="rId12"/>
    <p:sldId id="261" r:id="rId13"/>
    <p:sldId id="266" r:id="rId14"/>
    <p:sldId id="281" r:id="rId15"/>
    <p:sldId id="279" r:id="rId16"/>
    <p:sldId id="282" r:id="rId17"/>
    <p:sldId id="284" r:id="rId18"/>
    <p:sldId id="267" r:id="rId19"/>
    <p:sldId id="269" r:id="rId20"/>
    <p:sldId id="271" r:id="rId21"/>
    <p:sldId id="270" r:id="rId22"/>
    <p:sldId id="268" r:id="rId23"/>
    <p:sldId id="273" r:id="rId24"/>
    <p:sldId id="272" r:id="rId25"/>
    <p:sldId id="274" r:id="rId26"/>
    <p:sldId id="276" r:id="rId27"/>
    <p:sldId id="277" r:id="rId28"/>
    <p:sldId id="280" r:id="rId29"/>
    <p:sldId id="278" r:id="rId3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 autoAdjust="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Sheet1!$B$1:$M$1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12.2</c:v>
                </c:pt>
                <c:pt idx="1">
                  <c:v>13</c:v>
                </c:pt>
                <c:pt idx="2">
                  <c:v>14</c:v>
                </c:pt>
                <c:pt idx="3">
                  <c:v>15.2</c:v>
                </c:pt>
                <c:pt idx="4">
                  <c:v>18</c:v>
                </c:pt>
                <c:pt idx="5">
                  <c:v>18.600000000000001</c:v>
                </c:pt>
                <c:pt idx="6">
                  <c:v>17.899999999999999</c:v>
                </c:pt>
                <c:pt idx="7">
                  <c:v>18.899999999999999</c:v>
                </c:pt>
                <c:pt idx="8">
                  <c:v>20.399999999999999</c:v>
                </c:pt>
                <c:pt idx="9">
                  <c:v>21</c:v>
                </c:pt>
                <c:pt idx="10">
                  <c:v>22</c:v>
                </c:pt>
                <c:pt idx="11">
                  <c:v>22.5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Q5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Sheet1!$B$1:$M$1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Sheet1!$B$3:$M$3</c:f>
              <c:numCache>
                <c:formatCode>General</c:formatCode>
                <c:ptCount val="12"/>
                <c:pt idx="0">
                  <c:v>45.8</c:v>
                </c:pt>
                <c:pt idx="1">
                  <c:v>46.3</c:v>
                </c:pt>
                <c:pt idx="2">
                  <c:v>47.2</c:v>
                </c:pt>
                <c:pt idx="3">
                  <c:v>48.5</c:v>
                </c:pt>
                <c:pt idx="4">
                  <c:v>50.7</c:v>
                </c:pt>
                <c:pt idx="5">
                  <c:v>51.8</c:v>
                </c:pt>
                <c:pt idx="6">
                  <c:v>48.7</c:v>
                </c:pt>
                <c:pt idx="7">
                  <c:v>49.1</c:v>
                </c:pt>
                <c:pt idx="8">
                  <c:v>50.8</c:v>
                </c:pt>
                <c:pt idx="9">
                  <c:v>50.6</c:v>
                </c:pt>
                <c:pt idx="10">
                  <c:v>52.1</c:v>
                </c:pt>
                <c:pt idx="11">
                  <c:v>52.6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0876240"/>
        <c:axId val="360876632"/>
      </c:barChart>
      <c:catAx>
        <c:axId val="36087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876632"/>
        <c:crosses val="autoZero"/>
        <c:auto val="1"/>
        <c:lblAlgn val="ctr"/>
        <c:lblOffset val="100"/>
        <c:noMultiLvlLbl val="0"/>
      </c:catAx>
      <c:valAx>
        <c:axId val="360876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87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367E9-6191-498F-B6B9-54FDCACF15D8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0A608-987B-464B-8956-449A9A4A6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268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latin typeface="+mn-lt"/>
              </a:defRPr>
            </a:lvl1pPr>
          </a:lstStyle>
          <a:p>
            <a:pPr>
              <a:defRPr/>
            </a:pPr>
            <a:fld id="{26B1EFFB-38CE-4026-A709-A753B837C176}" type="datetimeFigureOut">
              <a:rPr lang="en-GB"/>
              <a:pPr>
                <a:defRPr/>
              </a:pPr>
              <a:t>13/09/2017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latin typeface="+mn-lt"/>
              </a:defRPr>
            </a:lvl1pPr>
          </a:lstStyle>
          <a:p>
            <a:pPr>
              <a:defRPr/>
            </a:pPr>
            <a:fld id="{34447128-5918-42F5-9BB6-CB7308F932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19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47128-5918-42F5-9BB6-CB7308F932F5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90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3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4293096"/>
            <a:ext cx="7772400" cy="74751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119022" y="6454001"/>
            <a:ext cx="731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#LHERI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30B440-F999-4236-A949-0085F751AC74}" type="datetime1">
              <a:rPr lang="en-GB" smtClean="0"/>
              <a:pPr>
                <a:defRPr/>
              </a:pPr>
              <a:t>13/09/2017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7B4E9-43B0-44E8-82E5-6BC43EF92CD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24884" cy="3306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FADC2-F891-4AE9-A0BA-0EF33C2D3852}" type="datetime1">
              <a:rPr lang="en-GB"/>
              <a:pPr>
                <a:defRPr/>
              </a:pPr>
              <a:t>13/09/2017</a:t>
            </a:fld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C70E4-5FC4-4E7A-9ABA-1974AC3AF4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30D6-AD77-42A5-8484-960F0A374229}" type="datetime1">
              <a:rPr lang="en-GB"/>
              <a:pPr>
                <a:defRPr/>
              </a:pPr>
              <a:t>13/09/2017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EC80A-6FD3-4929-BABB-AEEA57D422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97E6-2BEB-44F9-9D4B-16817CD3B96B}" type="datetime1">
              <a:rPr lang="en-GB"/>
              <a:pPr>
                <a:defRPr/>
              </a:pPr>
              <a:t>13/09/2017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675D5-7DD3-4083-B983-28DCE0BAA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003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30B440-F999-4236-A949-0085F751AC74}" type="datetime1">
              <a:rPr lang="en-GB" smtClean="0"/>
              <a:pPr>
                <a:defRPr/>
              </a:pPr>
              <a:t>13/09/2017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7B4E9-43B0-44E8-82E5-6BC43EF92CD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6156176" y="645400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#LHERI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5" descr="General White Landscap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23075" y="6284913"/>
            <a:ext cx="22860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980728"/>
            <a:ext cx="8748464" cy="3433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5D46AD5A-D896-4943-B9DA-E703A409EC6A}" type="datetime1">
              <a:rPr lang="en-GB"/>
              <a:pPr>
                <a:defRPr/>
              </a:pPr>
              <a:t>13/09/2017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8E5D00C1-6EA9-4774-943B-D2846F9939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55F2-199F-442E-8877-ACE7BA196EAB}" type="datetime1">
              <a:rPr lang="en-GB"/>
              <a:pPr>
                <a:defRPr/>
              </a:pPr>
              <a:t>13/09/2017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7B202-65F6-4E34-89D8-054FC271B8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0B94-33DC-4CFE-AEB6-CA3F77389B17}" type="datetime1">
              <a:rPr lang="en-GB"/>
              <a:pPr>
                <a:defRPr/>
              </a:pPr>
              <a:t>13/09/2017</a:t>
            </a:fld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67FD-1832-4CD0-A898-B82E7DD240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4AEBF-7665-4654-95CC-331F51952EEF}" type="datetime1">
              <a:rPr lang="en-GB"/>
              <a:pPr>
                <a:defRPr/>
              </a:pPr>
              <a:t>13/09/2017</a:t>
            </a:fld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BE107-0F6A-400F-BE2E-C3457D30D6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DC0A-45CE-4F6E-8B7D-97455E6B0DD5}" type="datetime1">
              <a:rPr lang="en-GB"/>
              <a:pPr>
                <a:defRPr/>
              </a:pPr>
              <a:t>13/09/2017</a:t>
            </a:fld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71FC7-49C9-4F81-82B9-F4E2FC7429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D9B5-1C6C-4FD9-BE88-E216393FBFEF}" type="datetime1">
              <a:rPr lang="en-GB"/>
              <a:pPr>
                <a:defRPr/>
              </a:pPr>
              <a:t>13/09/2017</a:t>
            </a:fld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F067D-FA81-4C13-9AA1-C74FC0F15A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063B-9455-4203-9C45-C6BDD01A2805}" type="datetime1">
              <a:rPr lang="en-GB"/>
              <a:pPr>
                <a:defRPr/>
              </a:pPr>
              <a:t>13/09/2017</a:t>
            </a:fld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EA805-30A6-42F5-9D54-930EA8E307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3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aseline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365875"/>
            <a:ext cx="1090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30B440-F999-4236-A949-0085F751AC74}" type="datetime1">
              <a:rPr lang="en-GB"/>
              <a:pPr>
                <a:defRPr/>
              </a:pPr>
              <a:t>13/09/2017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03350" y="6370638"/>
            <a:ext cx="86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6A7B4E9-43B0-44E8-82E5-6BC43EF92C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2" name="Picture 5" descr="General White Landscap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823075" y="6284913"/>
            <a:ext cx="22860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 userDrawn="1"/>
        </p:nvSpPr>
        <p:spPr>
          <a:xfrm>
            <a:off x="6156176" y="641907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#LHERI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cs typeface="Arial" charset="0"/>
              </a:rPr>
              <a:t>NCOP LiNCHigher </a:t>
            </a:r>
            <a:r>
              <a:rPr lang="en-GB" dirty="0" smtClean="0">
                <a:latin typeface="Arial" charset="0"/>
                <a:cs typeface="Arial" charset="0"/>
              </a:rPr>
              <a:t>Project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sz="1800" b="1" dirty="0" smtClean="0">
                <a:latin typeface="Arial" charset="0"/>
                <a:cs typeface="Arial" charset="0"/>
              </a:rPr>
              <a:t>Dr Rob Vickers</a:t>
            </a:r>
          </a:p>
          <a:p>
            <a:pPr algn="r"/>
            <a:r>
              <a:rPr lang="en-GB" sz="1800" b="1" dirty="0" smtClean="0">
                <a:latin typeface="Arial" charset="0"/>
                <a:cs typeface="Arial" charset="0"/>
              </a:rPr>
              <a:t>Research Fellow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3600" dirty="0" smtClean="0"/>
          </a:p>
          <a:p>
            <a:pPr marL="0" indent="0" algn="ctr">
              <a:buNone/>
            </a:pPr>
            <a:r>
              <a:rPr lang="en-GB" sz="8000" dirty="0" smtClean="0"/>
              <a:t>Please </a:t>
            </a:r>
            <a:r>
              <a:rPr lang="en-GB" sz="8000" dirty="0"/>
              <a:t>stand </a:t>
            </a:r>
            <a:r>
              <a:rPr lang="en-GB" sz="8000" dirty="0" smtClean="0"/>
              <a:t>up!</a:t>
            </a:r>
            <a:endParaRPr lang="en-GB" sz="8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Please sit down if…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782" y="1052513"/>
            <a:ext cx="8487690" cy="507365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When </a:t>
            </a:r>
            <a:r>
              <a:rPr lang="en-GB" smtClean="0"/>
              <a:t>you </a:t>
            </a:r>
            <a:r>
              <a:rPr lang="en-GB" smtClean="0"/>
              <a:t>were 13 </a:t>
            </a:r>
            <a:r>
              <a:rPr lang="en-GB" dirty="0" smtClean="0"/>
              <a:t>to 18 you lived in one of these wards -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541137"/>
              </p:ext>
            </p:extLst>
          </p:nvPr>
        </p:nvGraphicFramePr>
        <p:xfrm>
          <a:off x="332782" y="2204864"/>
          <a:ext cx="8496655" cy="3263871"/>
        </p:xfrm>
        <a:graphic>
          <a:graphicData uri="http://schemas.openxmlformats.org/drawingml/2006/table">
            <a:tbl>
              <a:tblPr firstRow="1" firstCol="1" bandRow="1"/>
              <a:tblGrid>
                <a:gridCol w="2671061"/>
                <a:gridCol w="2834397"/>
                <a:gridCol w="2991197"/>
              </a:tblGrid>
              <a:tr h="379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Billinghay</a:t>
                      </a:r>
                      <a:endParaRPr lang="en-GB" sz="10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354" marR="6335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Gainsborough South-West</a:t>
                      </a:r>
                      <a:endParaRPr lang="en-GB" sz="100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354" marR="6335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Skirbeck</a:t>
                      </a:r>
                      <a:endParaRPr lang="en-GB" sz="100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354" marR="6335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Castle</a:t>
                      </a:r>
                      <a:endParaRPr lang="en-GB" sz="100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354" marR="6335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Glebe</a:t>
                      </a:r>
                      <a:endParaRPr lang="en-GB" sz="100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354" marR="6335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 </a:t>
                      </a:r>
                      <a:r>
                        <a:rPr lang="en-GB" sz="17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Clement's</a:t>
                      </a:r>
                      <a:endParaRPr lang="en-GB" sz="10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354" marR="6335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379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Central</a:t>
                      </a:r>
                      <a:endParaRPr lang="en-GB" sz="100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354" marR="6335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Holbeach Hurn</a:t>
                      </a:r>
                      <a:endParaRPr lang="en-GB" sz="100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354" marR="6335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Staniland North</a:t>
                      </a:r>
                      <a:endParaRPr lang="en-GB" sz="100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354" marR="6335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Chapel St Leonards</a:t>
                      </a:r>
                      <a:endParaRPr lang="en-GB" sz="100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354" marR="6335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Long Sutton</a:t>
                      </a:r>
                      <a:endParaRPr lang="en-GB" sz="100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354" marR="6335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Sutton Bridge</a:t>
                      </a:r>
                      <a:endParaRPr lang="en-GB" sz="100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354" marR="6335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4617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Coningsby and Tattershall</a:t>
                      </a:r>
                      <a:endParaRPr lang="en-GB" sz="100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354" marR="6335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Mablethorpe Central</a:t>
                      </a:r>
                      <a:endParaRPr lang="en-GB" sz="100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354" marR="6335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Sutton on Sea South</a:t>
                      </a:r>
                      <a:endParaRPr lang="en-GB" sz="100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354" marR="6335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Earlesfield</a:t>
                      </a:r>
                      <a:endParaRPr lang="en-GB" sz="100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354" marR="6335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Mablethorpe East</a:t>
                      </a:r>
                      <a:endParaRPr lang="en-GB" sz="100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354" marR="6335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Swineshead and Holland Fen</a:t>
                      </a:r>
                      <a:endParaRPr lang="en-GB" sz="100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354" marR="6335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379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Fenside</a:t>
                      </a:r>
                      <a:endParaRPr lang="en-GB" sz="100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354" marR="6335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Moorland</a:t>
                      </a:r>
                      <a:endParaRPr lang="en-GB" sz="100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354" marR="6335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Winthorpe</a:t>
                      </a:r>
                      <a:endParaRPr lang="en-GB" sz="100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354" marR="6335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Gainsborough East</a:t>
                      </a:r>
                      <a:endParaRPr lang="en-GB" sz="100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354" marR="6335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Scarbrough</a:t>
                      </a:r>
                      <a:endParaRPr lang="en-GB" sz="10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354" marR="6335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Wyberton</a:t>
                      </a:r>
                      <a:endParaRPr lang="en-GB" sz="1000" dirty="0">
                        <a:solidFill>
                          <a:srgbClr val="2F549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3354" marR="63354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4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Please sit down if…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99592" y="1556792"/>
            <a:ext cx="727280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99592" y="3773337"/>
            <a:ext cx="727280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95781" y="1556792"/>
            <a:ext cx="727280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You had </a:t>
            </a: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 planed to go on to higher education when you were at school?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3712" y="3773337"/>
            <a:ext cx="727280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hen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you went to higher education, you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the first person in your family to go?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04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6600" b="1" dirty="0" smtClean="0"/>
          </a:p>
          <a:p>
            <a:pPr marL="0" indent="0" algn="ctr">
              <a:buNone/>
            </a:pPr>
            <a:r>
              <a:rPr lang="en-GB" sz="9600" b="1" dirty="0" smtClean="0"/>
              <a:t>IMPACT</a:t>
            </a:r>
            <a:endParaRPr lang="en-GB" sz="9600" b="1" dirty="0"/>
          </a:p>
        </p:txBody>
      </p:sp>
    </p:spTree>
    <p:extLst>
      <p:ext uri="{BB962C8B-B14F-4D97-AF65-F5344CB8AC3E}">
        <p14:creationId xmlns:p14="http://schemas.microsoft.com/office/powerpoint/2010/main" val="260760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Measuring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dirty="0" smtClean="0"/>
              <a:t>Proxy </a:t>
            </a:r>
            <a:r>
              <a:rPr lang="en-GB" sz="4000" dirty="0"/>
              <a:t>M</a:t>
            </a:r>
            <a:r>
              <a:rPr lang="en-GB" sz="4000" dirty="0" smtClean="0"/>
              <a:t>easures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800618" y="1960888"/>
            <a:ext cx="352839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/>
              <a:t>Attitude </a:t>
            </a:r>
            <a:r>
              <a:rPr lang="en-GB" sz="6000" b="1" dirty="0"/>
              <a:t>towards HE</a:t>
            </a:r>
          </a:p>
        </p:txBody>
      </p:sp>
      <p:sp>
        <p:nvSpPr>
          <p:cNvPr id="5" name="Rectangle 4"/>
          <p:cNvSpPr/>
          <p:nvPr/>
        </p:nvSpPr>
        <p:spPr>
          <a:xfrm>
            <a:off x="864713" y="4050539"/>
            <a:ext cx="352839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/>
              <a:t>Aspirations </a:t>
            </a:r>
            <a:r>
              <a:rPr lang="en-GB" sz="6000" b="1" dirty="0"/>
              <a:t>for the future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864713" y="1974916"/>
            <a:ext cx="352839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/>
              <a:t>Knowledge </a:t>
            </a:r>
            <a:r>
              <a:rPr lang="en-GB" sz="6000" b="1" dirty="0"/>
              <a:t>about HE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0618" y="4043162"/>
            <a:ext cx="352839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/>
              <a:t>Intention </a:t>
            </a:r>
            <a:r>
              <a:rPr lang="en-GB" sz="6000" b="1" dirty="0"/>
              <a:t>to apply to HE</a:t>
            </a:r>
          </a:p>
        </p:txBody>
      </p:sp>
      <p:sp>
        <p:nvSpPr>
          <p:cNvPr id="8" name="Rectangle 7"/>
          <p:cNvSpPr/>
          <p:nvPr/>
        </p:nvSpPr>
        <p:spPr>
          <a:xfrm>
            <a:off x="858543" y="4050539"/>
            <a:ext cx="3528392" cy="172819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/>
              <a:t>Aspirations </a:t>
            </a:r>
            <a:r>
              <a:rPr lang="en-GB" sz="6000" b="1" dirty="0"/>
              <a:t>for the future</a:t>
            </a:r>
          </a:p>
        </p:txBody>
      </p:sp>
    </p:spTree>
    <p:extLst>
      <p:ext uri="{BB962C8B-B14F-4D97-AF65-F5344CB8AC3E}">
        <p14:creationId xmlns:p14="http://schemas.microsoft.com/office/powerpoint/2010/main" val="298431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0"/>
            <a:ext cx="6840760" cy="619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What is a logic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71600" y="1412776"/>
            <a:ext cx="3583777" cy="46085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logic model is a graphic </a:t>
            </a:r>
            <a:r>
              <a:rPr lang="en-GB" sz="4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depiction </a:t>
            </a:r>
            <a:r>
              <a:rPr lang="en-GB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relationships among the key elements of a project</a:t>
            </a:r>
            <a:r>
              <a:rPr lang="en-GB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inputs</a:t>
            </a:r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GB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strategies</a:t>
            </a:r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GB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objectives</a:t>
            </a:r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GB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long-term </a:t>
            </a:r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8024" y="1412776"/>
            <a:ext cx="3600400" cy="46085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A logic model 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Helps to articulate the key elements of the project.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Enables evaluation efficiency and effectiveness.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Promotes stakeholder buy-in by helping clarify how the project works.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Provides a great opportunity to involve stakeholders in planning. </a:t>
            </a:r>
          </a:p>
        </p:txBody>
      </p:sp>
    </p:spTree>
    <p:extLst>
      <p:ext uri="{BB962C8B-B14F-4D97-AF65-F5344CB8AC3E}">
        <p14:creationId xmlns:p14="http://schemas.microsoft.com/office/powerpoint/2010/main" val="39269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LiNCHigher Logic Model</a:t>
            </a:r>
            <a:endParaRPr lang="en-GB" sz="36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697159"/>
              </p:ext>
            </p:extLst>
          </p:nvPr>
        </p:nvGraphicFramePr>
        <p:xfrm>
          <a:off x="683568" y="1069988"/>
          <a:ext cx="7632848" cy="5095315"/>
        </p:xfrm>
        <a:graphic>
          <a:graphicData uri="http://schemas.openxmlformats.org/drawingml/2006/table">
            <a:tbl>
              <a:tblPr firstRow="1" firstCol="1" bandRow="1"/>
              <a:tblGrid>
                <a:gridCol w="1202937"/>
                <a:gridCol w="1230415"/>
                <a:gridCol w="1221255"/>
                <a:gridCol w="1222783"/>
                <a:gridCol w="1137294"/>
                <a:gridCol w="1618164"/>
              </a:tblGrid>
              <a:tr h="343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Inputs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396" marR="58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Activities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396" marR="58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Outputs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396" marR="58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Short to medium term goals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396" marR="58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Longer term outcomes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396" marR="58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Impacts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396" marR="58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</a:tr>
              <a:tr h="4717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Resources required to achieve objectives</a:t>
                      </a:r>
                    </a:p>
                  </a:txBody>
                  <a:tcPr marL="58396" marR="5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What you will do / deliver with the inputs</a:t>
                      </a:r>
                    </a:p>
                  </a:txBody>
                  <a:tcPr marL="58396" marR="5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Quantifiable results of the activities</a:t>
                      </a:r>
                    </a:p>
                  </a:txBody>
                  <a:tcPr marL="58396" marR="5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Short / medium term effects generate by outputs</a:t>
                      </a:r>
                    </a:p>
                  </a:txBody>
                  <a:tcPr marL="58396" marR="5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Longer term effects generated by outputs</a:t>
                      </a:r>
                    </a:p>
                  </a:txBody>
                  <a:tcPr marL="58396" marR="5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Intended impact of investment</a:t>
                      </a:r>
                    </a:p>
                  </a:txBody>
                  <a:tcPr marL="58396" marR="5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</a:tr>
              <a:tr h="3794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8396" marR="5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8396" marR="5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8396" marR="5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8396" marR="5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8396" marR="5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Double the proportion of young people from disadvantaged backgrounds in HE by 2020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Increase by 20 per cent the number of students in HE from ethnic minority groups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Address the under-representation of young men from disadvantaged backgrounds in HE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8396" marR="58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3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Assumptions</a:t>
                      </a: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– Necessary pre-conditions for the activities to lead to the outcomes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8396" marR="5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9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songdachshunds.files.wordpress.com/2015/01/mir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71400"/>
            <a:ext cx="6604020" cy="624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7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Generating data</a:t>
            </a:r>
          </a:p>
          <a:p>
            <a:r>
              <a:rPr lang="en-GB" dirty="0" smtClean="0"/>
              <a:t>Mixed methods approach</a:t>
            </a:r>
          </a:p>
          <a:p>
            <a:r>
              <a:rPr lang="en-GB" dirty="0" smtClean="0"/>
              <a:t>Involving stakeholders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b="1" dirty="0" smtClean="0"/>
              <a:t>Positive </a:t>
            </a:r>
            <a:r>
              <a:rPr lang="en-GB" b="1" dirty="0"/>
              <a:t>step-change in how widening access is evaluated by </a:t>
            </a:r>
            <a:r>
              <a:rPr lang="en-GB" b="1" dirty="0" err="1"/>
              <a:t>HEIs</a:t>
            </a:r>
            <a:r>
              <a:rPr lang="en-GB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8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en-GB" sz="3600" b="1" dirty="0"/>
              <a:t>National Collaborative Outreach Programme (</a:t>
            </a:r>
            <a:r>
              <a:rPr lang="en-GB" sz="3600" b="1" dirty="0" smtClean="0"/>
              <a:t>NCOP)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01" y="1700808"/>
            <a:ext cx="8229600" cy="4248472"/>
          </a:xfrm>
        </p:spPr>
        <p:txBody>
          <a:bodyPr/>
          <a:lstStyle/>
          <a:p>
            <a:r>
              <a:rPr lang="en-GB" sz="2800" dirty="0" smtClean="0"/>
              <a:t>Funded </a:t>
            </a:r>
            <a:r>
              <a:rPr lang="en-GB" sz="2800" dirty="0"/>
              <a:t>by </a:t>
            </a:r>
            <a:r>
              <a:rPr lang="en-GB" sz="2800" dirty="0" err="1" smtClean="0"/>
              <a:t>HEFCE</a:t>
            </a:r>
            <a:r>
              <a:rPr lang="en-GB" sz="2800" dirty="0"/>
              <a:t> </a:t>
            </a:r>
            <a:r>
              <a:rPr lang="en-GB" sz="2800" dirty="0" smtClean="0"/>
              <a:t>- £</a:t>
            </a:r>
            <a:r>
              <a:rPr lang="en-GB" sz="2800" dirty="0"/>
              <a:t>60 million per </a:t>
            </a:r>
            <a:r>
              <a:rPr lang="en-GB" sz="2800" dirty="0" smtClean="0"/>
              <a:t>year</a:t>
            </a:r>
          </a:p>
          <a:p>
            <a:endParaRPr lang="en-GB" sz="2800" dirty="0" smtClean="0"/>
          </a:p>
          <a:p>
            <a:r>
              <a:rPr lang="en-GB" sz="2800" dirty="0" smtClean="0"/>
              <a:t>High </a:t>
            </a:r>
            <a:r>
              <a:rPr lang="en-GB" sz="2800" dirty="0"/>
              <a:t>level aim: </a:t>
            </a:r>
            <a:endParaRPr lang="en-GB" sz="2800" dirty="0" smtClean="0"/>
          </a:p>
          <a:p>
            <a:pPr marL="800100" lvl="2" indent="0">
              <a:buNone/>
            </a:pPr>
            <a:r>
              <a:rPr lang="en-GB" sz="2000" b="1" dirty="0"/>
              <a:t>T</a:t>
            </a:r>
            <a:r>
              <a:rPr lang="en-GB" sz="2000" b="1" dirty="0" smtClean="0"/>
              <a:t>o increase the number of young people from disadvantaged backgrounds in higher education by 2020</a:t>
            </a:r>
            <a:r>
              <a:rPr lang="en-GB" sz="2000" dirty="0" smtClean="0"/>
              <a:t>. </a:t>
            </a:r>
          </a:p>
          <a:p>
            <a:pPr marL="800100" lvl="2" indent="0">
              <a:buNone/>
            </a:pPr>
            <a:endParaRPr lang="en-GB" sz="2000" dirty="0" smtClean="0"/>
          </a:p>
          <a:p>
            <a:r>
              <a:rPr lang="en-GB" sz="2800" dirty="0" smtClean="0"/>
              <a:t>The </a:t>
            </a:r>
            <a:r>
              <a:rPr lang="en-GB" sz="2800" dirty="0"/>
              <a:t>programme consists of 29 </a:t>
            </a:r>
            <a:r>
              <a:rPr lang="en-GB" sz="2800" dirty="0" smtClean="0"/>
              <a:t>consortia:</a:t>
            </a:r>
            <a:endParaRPr lang="en-GB" sz="2800" dirty="0"/>
          </a:p>
          <a:p>
            <a:pPr marL="800100" lvl="2" indent="0">
              <a:buNone/>
            </a:pPr>
            <a:r>
              <a:rPr lang="en-GB" sz="2000" b="1" dirty="0"/>
              <a:t>Undertaking outreach activity in geographical areas where the HE participation of young people is both low and much lower than expected based on GCSE-level attainment.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8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Quantitative Data </a:t>
            </a:r>
            <a:endParaRPr lang="en-GB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7827"/>
            <a:ext cx="8229600" cy="37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32" y="188641"/>
            <a:ext cx="8229600" cy="648072"/>
          </a:xfrm>
        </p:spPr>
        <p:txBody>
          <a:bodyPr/>
          <a:lstStyle/>
          <a:p>
            <a:r>
              <a:rPr lang="en-GB" sz="3600" b="1" dirty="0" smtClean="0"/>
              <a:t>Student Feedback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434646"/>
              </p:ext>
            </p:extLst>
          </p:nvPr>
        </p:nvGraphicFramePr>
        <p:xfrm>
          <a:off x="1755674" y="980728"/>
          <a:ext cx="5768654" cy="5190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Document" r:id="rId3" imgW="5959610" imgH="7296218" progId="Word.Document.12">
                  <p:embed/>
                </p:oleObj>
              </mc:Choice>
              <mc:Fallback>
                <p:oleObj name="Document" r:id="rId3" imgW="5959610" imgH="72962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5674" y="980728"/>
                        <a:ext cx="5768654" cy="5190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4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Baseline Survey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666035"/>
              </p:ext>
            </p:extLst>
          </p:nvPr>
        </p:nvGraphicFramePr>
        <p:xfrm>
          <a:off x="971600" y="1140348"/>
          <a:ext cx="6629400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Document" r:id="rId3" imgW="6629729" imgH="5006572" progId="Word.Document.12">
                  <p:embed/>
                </p:oleObj>
              </mc:Choice>
              <mc:Fallback>
                <p:oleObj name="Document" r:id="rId3" imgW="6629729" imgH="50065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140348"/>
                        <a:ext cx="6629400" cy="500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74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 “Explaining the Gaps”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22 Questions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55 Data points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29 Schools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4,000 NCOP students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22,000 participants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4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Can you please help!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With the person </a:t>
            </a:r>
            <a:r>
              <a:rPr lang="en-GB" dirty="0"/>
              <a:t>sitting next to </a:t>
            </a:r>
            <a:r>
              <a:rPr lang="en-GB" dirty="0" smtClean="0"/>
              <a:t>you, can you please discuss:</a:t>
            </a:r>
          </a:p>
          <a:p>
            <a:r>
              <a:rPr lang="en-GB" dirty="0" smtClean="0"/>
              <a:t>What’s </a:t>
            </a:r>
            <a:r>
              <a:rPr lang="en-GB" dirty="0"/>
              <a:t>important </a:t>
            </a:r>
            <a:r>
              <a:rPr lang="en-GB" dirty="0" smtClean="0"/>
              <a:t>to </a:t>
            </a:r>
            <a:r>
              <a:rPr lang="en-GB" dirty="0"/>
              <a:t>enabling participation in </a:t>
            </a:r>
            <a:r>
              <a:rPr lang="en-GB" dirty="0" smtClean="0"/>
              <a:t>HE?</a:t>
            </a:r>
          </a:p>
          <a:p>
            <a:endParaRPr lang="en-GB" dirty="0"/>
          </a:p>
          <a:p>
            <a:r>
              <a:rPr lang="en-GB" dirty="0" smtClean="0"/>
              <a:t>What activities might encourage young people to participate </a:t>
            </a:r>
            <a:r>
              <a:rPr lang="en-GB" smtClean="0"/>
              <a:t>in HE?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Questions?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8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11500" dirty="0" smtClean="0"/>
              <a:t>Thank you!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r">
              <a:buNone/>
            </a:pPr>
            <a:r>
              <a:rPr lang="en-GB" sz="2400" dirty="0" smtClean="0"/>
              <a:t>rovickers@Lincoln.ac.uk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0784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b="1" dirty="0" smtClean="0"/>
              <a:t>Participation </a:t>
            </a:r>
            <a:r>
              <a:rPr lang="en-GB" sz="3500" b="1" dirty="0"/>
              <a:t>of L</a:t>
            </a:r>
            <a:r>
              <a:rPr lang="en-GB" sz="3500" b="1" dirty="0" smtClean="0"/>
              <a:t>ocal Areas </a:t>
            </a:r>
            <a:r>
              <a:rPr lang="en-GB" sz="3500" b="1" dirty="0"/>
              <a:t>(POLAR)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prstClr val="black"/>
                </a:solidFill>
              </a:rPr>
              <a:t>POLAR </a:t>
            </a:r>
            <a:r>
              <a:rPr lang="en-GB" sz="2400" b="1" dirty="0" smtClean="0">
                <a:solidFill>
                  <a:prstClr val="black"/>
                </a:solidFill>
              </a:rPr>
              <a:t>classifies </a:t>
            </a:r>
            <a:r>
              <a:rPr lang="en-GB" sz="2400" b="1" dirty="0">
                <a:solidFill>
                  <a:prstClr val="black"/>
                </a:solidFill>
              </a:rPr>
              <a:t>wards into five groups, based on the proportion </a:t>
            </a:r>
            <a:r>
              <a:rPr lang="en-GB" sz="2400" b="1" dirty="0" smtClean="0">
                <a:solidFill>
                  <a:prstClr val="black"/>
                </a:solidFill>
              </a:rPr>
              <a:t>young people who </a:t>
            </a:r>
            <a:r>
              <a:rPr lang="en-GB" sz="2400" b="1" dirty="0">
                <a:solidFill>
                  <a:prstClr val="black"/>
                </a:solidFill>
              </a:rPr>
              <a:t>enter HE aged 18 or </a:t>
            </a:r>
            <a:r>
              <a:rPr lang="en-GB" sz="2400" b="1" dirty="0" smtClean="0">
                <a:solidFill>
                  <a:prstClr val="black"/>
                </a:solidFill>
              </a:rPr>
              <a:t>19:</a:t>
            </a:r>
          </a:p>
          <a:p>
            <a:pPr marL="0" indent="0">
              <a:buNone/>
            </a:pPr>
            <a:endParaRPr lang="en-GB" sz="2400" dirty="0" smtClean="0">
              <a:solidFill>
                <a:prstClr val="black"/>
              </a:solidFill>
            </a:endParaRPr>
          </a:p>
          <a:p>
            <a:r>
              <a:rPr lang="en-GB" sz="2400" dirty="0" smtClean="0">
                <a:solidFill>
                  <a:prstClr val="black"/>
                </a:solidFill>
              </a:rPr>
              <a:t>Quintile </a:t>
            </a:r>
            <a:r>
              <a:rPr lang="en-GB" sz="2400" dirty="0">
                <a:solidFill>
                  <a:prstClr val="black"/>
                </a:solidFill>
              </a:rPr>
              <a:t>1 </a:t>
            </a:r>
            <a:r>
              <a:rPr lang="en-GB" sz="2400" dirty="0" smtClean="0">
                <a:solidFill>
                  <a:prstClr val="black"/>
                </a:solidFill>
              </a:rPr>
              <a:t>areas - lowest </a:t>
            </a:r>
            <a:r>
              <a:rPr lang="en-GB" sz="2400" dirty="0">
                <a:solidFill>
                  <a:prstClr val="black"/>
                </a:solidFill>
              </a:rPr>
              <a:t>young participation rates </a:t>
            </a:r>
            <a:endParaRPr lang="en-GB" sz="2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prstClr val="black"/>
                </a:solidFill>
              </a:rPr>
              <a:t>	</a:t>
            </a:r>
            <a:r>
              <a:rPr lang="en-GB" sz="2400" dirty="0" smtClean="0">
                <a:solidFill>
                  <a:prstClr val="black"/>
                </a:solidFill>
              </a:rPr>
              <a:t>				(</a:t>
            </a:r>
            <a:r>
              <a:rPr lang="en-GB" sz="2400" dirty="0">
                <a:solidFill>
                  <a:prstClr val="black"/>
                </a:solidFill>
              </a:rPr>
              <a:t>most </a:t>
            </a:r>
            <a:r>
              <a:rPr lang="en-GB" sz="2400" dirty="0" smtClean="0">
                <a:solidFill>
                  <a:prstClr val="black"/>
                </a:solidFill>
              </a:rPr>
              <a:t>disadvantaged)</a:t>
            </a:r>
          </a:p>
          <a:p>
            <a:endParaRPr lang="en-GB" sz="2400" dirty="0" smtClean="0">
              <a:solidFill>
                <a:prstClr val="black"/>
              </a:solidFill>
            </a:endParaRPr>
          </a:p>
          <a:p>
            <a:r>
              <a:rPr lang="en-GB" sz="2400" dirty="0">
                <a:solidFill>
                  <a:prstClr val="black"/>
                </a:solidFill>
              </a:rPr>
              <a:t>Q</a:t>
            </a:r>
            <a:r>
              <a:rPr lang="en-GB" sz="2400" dirty="0" smtClean="0">
                <a:solidFill>
                  <a:prstClr val="black"/>
                </a:solidFill>
              </a:rPr>
              <a:t>uintile </a:t>
            </a:r>
            <a:r>
              <a:rPr lang="en-GB" sz="2400" dirty="0">
                <a:solidFill>
                  <a:prstClr val="black"/>
                </a:solidFill>
              </a:rPr>
              <a:t>5 areas </a:t>
            </a:r>
            <a:r>
              <a:rPr lang="en-GB" sz="2400" dirty="0" smtClean="0">
                <a:solidFill>
                  <a:prstClr val="black"/>
                </a:solidFill>
              </a:rPr>
              <a:t>- highest </a:t>
            </a:r>
            <a:r>
              <a:rPr lang="en-GB" sz="2400" dirty="0">
                <a:solidFill>
                  <a:prstClr val="black"/>
                </a:solidFill>
              </a:rPr>
              <a:t>young participation rates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2400" dirty="0">
                <a:solidFill>
                  <a:prstClr val="black"/>
                </a:solidFill>
              </a:rPr>
              <a:t>	</a:t>
            </a:r>
            <a:r>
              <a:rPr lang="en-GB" sz="2400" dirty="0" smtClean="0">
                <a:solidFill>
                  <a:prstClr val="black"/>
                </a:solidFill>
              </a:rPr>
              <a:t>				(</a:t>
            </a:r>
            <a:r>
              <a:rPr lang="en-GB" sz="2400" dirty="0">
                <a:solidFill>
                  <a:prstClr val="black"/>
                </a:solidFill>
              </a:rPr>
              <a:t>most advantaged</a:t>
            </a:r>
            <a:r>
              <a:rPr lang="en-GB" sz="2400" dirty="0" smtClean="0">
                <a:solidFill>
                  <a:prstClr val="black"/>
                </a:solidFill>
              </a:rPr>
              <a:t>)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HE application rates for 18 year olds </a:t>
            </a:r>
            <a:r>
              <a:rPr lang="en-GB" sz="2800" b="1" dirty="0" smtClean="0"/>
              <a:t>(England)</a:t>
            </a:r>
            <a:endParaRPr lang="en-GB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213886"/>
              </p:ext>
            </p:extLst>
          </p:nvPr>
        </p:nvGraphicFramePr>
        <p:xfrm>
          <a:off x="457200" y="1196975"/>
          <a:ext cx="8229600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97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LiNCHigher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 partnership of 11 education providers and organisations across Lincolnshire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95" y="2761468"/>
            <a:ext cx="8376810" cy="19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/>
          <a:lstStyle/>
          <a:p>
            <a:r>
              <a:rPr lang="en-GB" sz="3600" b="1" dirty="0" smtClean="0"/>
              <a:t>LiNCHigher Project </a:t>
            </a:r>
            <a:r>
              <a:rPr lang="en-GB" sz="3600" b="1" dirty="0"/>
              <a:t>Team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836712"/>
            <a:ext cx="4320480" cy="3339232"/>
          </a:xfrm>
          <a:prstGeom prst="rect">
            <a:avLst/>
          </a:prstGeom>
        </p:spPr>
      </p:pic>
      <p:pic>
        <p:nvPicPr>
          <p:cNvPr id="5122" name="Picture 2" descr="Image result for linchig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96" y="3140968"/>
            <a:ext cx="3690863" cy="276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pbs.twimg.com/media/DIANeKKW0AANKBI.jpg:larg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6" r="50643"/>
          <a:stretch/>
        </p:blipFill>
        <p:spPr bwMode="auto">
          <a:xfrm>
            <a:off x="611560" y="3450674"/>
            <a:ext cx="3322712" cy="25746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96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Lincolnshire Gaps Areas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848" y="1052513"/>
            <a:ext cx="5760640" cy="49291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1707" y="1323007"/>
            <a:ext cx="2902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Gaps Area </a:t>
            </a:r>
            <a:r>
              <a:rPr lang="en-GB" sz="2400" b="1" dirty="0" smtClean="0"/>
              <a:t>1: </a:t>
            </a:r>
            <a:r>
              <a:rPr lang="en-GB" sz="2400" b="1" dirty="0"/>
              <a:t>Gainsborough</a:t>
            </a:r>
          </a:p>
        </p:txBody>
      </p:sp>
      <p:sp>
        <p:nvSpPr>
          <p:cNvPr id="7" name="Rectangle 6"/>
          <p:cNvSpPr/>
          <p:nvPr/>
        </p:nvSpPr>
        <p:spPr>
          <a:xfrm>
            <a:off x="301707" y="1899590"/>
            <a:ext cx="2230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Gaps Area 2: Lincoln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301707" y="2441256"/>
            <a:ext cx="2241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</a:rPr>
              <a:t>Gaps Area </a:t>
            </a:r>
            <a:r>
              <a:rPr lang="en-GB" sz="2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3: </a:t>
            </a: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</a:rPr>
              <a:t>Coastal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301688" y="2993092"/>
            <a:ext cx="22064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</a:rPr>
              <a:t>Gaps Area </a:t>
            </a:r>
            <a:r>
              <a:rPr lang="en-GB" sz="2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4: </a:t>
            </a: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</a:rPr>
              <a:t>Boston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301688" y="3515265"/>
            <a:ext cx="24709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</a:rPr>
              <a:t>Gaps Area </a:t>
            </a:r>
            <a:r>
              <a:rPr lang="en-GB" sz="2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5: </a:t>
            </a: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</a:rPr>
              <a:t>Grantham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301688" y="4037438"/>
            <a:ext cx="2081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</a:rPr>
              <a:t>Gaps Area </a:t>
            </a:r>
            <a:r>
              <a:rPr lang="en-GB" sz="2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6: </a:t>
            </a: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</a:rPr>
              <a:t>South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129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en-GB" sz="3600" b="1" dirty="0">
                <a:solidFill>
                  <a:prstClr val="black"/>
                </a:solidFill>
              </a:rPr>
              <a:t>LHERI is evaluating the </a:t>
            </a:r>
            <a:r>
              <a:rPr lang="en-GB" sz="3600" b="1" dirty="0" smtClean="0">
                <a:solidFill>
                  <a:prstClr val="black"/>
                </a:solidFill>
              </a:rPr>
              <a:t>LiNCHigher project </a:t>
            </a:r>
            <a:r>
              <a:rPr lang="en-GB" sz="3600" b="1" dirty="0">
                <a:solidFill>
                  <a:prstClr val="black"/>
                </a:solidFill>
              </a:rPr>
              <a:t>on a local </a:t>
            </a:r>
            <a:r>
              <a:rPr lang="en-GB" sz="3600" b="1" dirty="0" smtClean="0">
                <a:solidFill>
                  <a:prstClr val="black"/>
                </a:solidFill>
              </a:rPr>
              <a:t>level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1"/>
            <a:ext cx="8291264" cy="41373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What’s important locally to enabling participation in HE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Issues impacting upon (enablers to) participation in HE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What </a:t>
            </a:r>
            <a:r>
              <a:rPr lang="en-GB" sz="2400" dirty="0"/>
              <a:t>needs to be in place to make widening participation (WP) work locally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What needs to be done to see widening participation and progression to HE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4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0"/>
            <a:ext cx="4176464" cy="616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8B5A0BA597B4CAB0F5648C096DFA0" ma:contentTypeVersion="3" ma:contentTypeDescription="Create a new document." ma:contentTypeScope="" ma:versionID="ea8852d7a0d87f4f6e2cfb1f29c4dae3">
  <xsd:schema xmlns:xsd="http://www.w3.org/2001/XMLSchema" xmlns:xs="http://www.w3.org/2001/XMLSchema" xmlns:p="http://schemas.microsoft.com/office/2006/metadata/properties" xmlns:ns2="cceec54e-257b-4865-a4c0-3c3778649a79" xmlns:ns3="adf6364d-a425-4770-92aa-a2f99f7f70a0" targetNamespace="http://schemas.microsoft.com/office/2006/metadata/properties" ma:root="true" ma:fieldsID="409575ee1ff7d4cc0de8df4ca716b6fd" ns2:_="" ns3:_="">
    <xsd:import namespace="cceec54e-257b-4865-a4c0-3c3778649a79"/>
    <xsd:import namespace="adf6364d-a425-4770-92aa-a2f99f7f70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Owner" minOccurs="0"/>
                <xsd:element ref="ns3:SPSDescription" minOccurs="0"/>
                <xsd:element ref="ns3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ec54e-257b-4865-a4c0-3c3778649a7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6364d-a425-4770-92aa-a2f99f7f70a0" elementFormDefault="qualified">
    <xsd:import namespace="http://schemas.microsoft.com/office/2006/documentManagement/types"/>
    <xsd:import namespace="http://schemas.microsoft.com/office/infopath/2007/PartnerControls"/>
    <xsd:element name="Owner" ma:index="11" nillable="true" ma:displayName="Owner" ma:internalName="Owner">
      <xsd:simpleType>
        <xsd:restriction base="dms:Text"/>
      </xsd:simpleType>
    </xsd:element>
    <xsd:element name="SPSDescription" ma:index="12" nillable="true" ma:displayName="SPSDescription" ma:internalName="SPSDescription">
      <xsd:simpleType>
        <xsd:restriction base="dms:Note">
          <xsd:maxLength value="255"/>
        </xsd:restriction>
      </xsd:simpleType>
    </xsd:element>
    <xsd:element name="Status" ma:index="13" nillable="true" ma:displayName="Status" ma:internalName="Status">
      <xsd:simpleType>
        <xsd:restriction base="dms:Choic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SDescription xmlns="adf6364d-a425-4770-92aa-a2f99f7f70a0" xsi:nil="true"/>
    <Owner xmlns="adf6364d-a425-4770-92aa-a2f99f7f70a0">Marketing</Owner>
    <Status xmlns="adf6364d-a425-4770-92aa-a2f99f7f70a0" xsi:nil="true"/>
    <_dlc_DocId xmlns="cceec54e-257b-4865-a4c0-3c3778649a79">TZYFEWV6ZHHA-2663-13</_dlc_DocId>
    <_dlc_DocIdUrl xmlns="cceec54e-257b-4865-a4c0-3c3778649a79">
      <Url>https://ps.lincoln.ac.uk/services/MARCOMMS/Corporate Branding/_layouts/DocIdRedir.aspx?ID=TZYFEWV6ZHHA-2663-13</Url>
      <Description>TZYFEWV6ZHHA-2663-13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1F3B939-FC1F-4E34-8250-CDB5567E21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ec54e-257b-4865-a4c0-3c3778649a79"/>
    <ds:schemaRef ds:uri="adf6364d-a425-4770-92aa-a2f99f7f70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D2E1F6-948A-4CDB-905D-89C62D15FDCD}">
  <ds:schemaRefs>
    <ds:schemaRef ds:uri="http://schemas.microsoft.com/office/2006/documentManagement/types"/>
    <ds:schemaRef ds:uri="adf6364d-a425-4770-92aa-a2f99f7f70a0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cceec54e-257b-4865-a4c0-3c3778649a79"/>
    <ds:schemaRef ds:uri="http://schemas.openxmlformats.org/package/2006/metadata/core-properties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28276CF-9568-491F-8592-92FCFAFE7BD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6219212-3982-423F-A173-5705325B84F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</TotalTime>
  <Words>598</Words>
  <Application>Microsoft Office PowerPoint</Application>
  <PresentationFormat>On-screen Show (4:3)</PresentationFormat>
  <Paragraphs>148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Document</vt:lpstr>
      <vt:lpstr>NCOP LiNCHigher Project</vt:lpstr>
      <vt:lpstr>National Collaborative Outreach Programme (NCOP)</vt:lpstr>
      <vt:lpstr>Participation of Local Areas (POLAR)</vt:lpstr>
      <vt:lpstr>HE application rates for 18 year olds (England)</vt:lpstr>
      <vt:lpstr>LiNCHigher </vt:lpstr>
      <vt:lpstr>LiNCHigher Project Team </vt:lpstr>
      <vt:lpstr>Lincolnshire Gaps Areas</vt:lpstr>
      <vt:lpstr>LHERI is evaluating the LiNCHigher project on a local level </vt:lpstr>
      <vt:lpstr>PowerPoint Presentation</vt:lpstr>
      <vt:lpstr>PowerPoint Presentation</vt:lpstr>
      <vt:lpstr>Please sit down if… </vt:lpstr>
      <vt:lpstr>Please sit down if… </vt:lpstr>
      <vt:lpstr>PowerPoint Presentation</vt:lpstr>
      <vt:lpstr>Measuring Impact</vt:lpstr>
      <vt:lpstr>PowerPoint Presentation</vt:lpstr>
      <vt:lpstr>What is a logic model?</vt:lpstr>
      <vt:lpstr>LiNCHigher Logic Model</vt:lpstr>
      <vt:lpstr>PowerPoint Presentation</vt:lpstr>
      <vt:lpstr>Finding Impact</vt:lpstr>
      <vt:lpstr>Quantitative Data </vt:lpstr>
      <vt:lpstr>Student Feedback</vt:lpstr>
      <vt:lpstr>Baseline Survey</vt:lpstr>
      <vt:lpstr> “Explaining the Gaps”</vt:lpstr>
      <vt:lpstr>Can you please help!</vt:lpstr>
      <vt:lpstr>PowerPoint Presentation</vt:lpstr>
    </vt:vector>
  </TitlesOfParts>
  <Company>University of Lincoln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Powerpoint Template</dc:title>
  <dc:creator>Drew Cook</dc:creator>
  <cp:lastModifiedBy>Rob Vickers</cp:lastModifiedBy>
  <cp:revision>63</cp:revision>
  <cp:lastPrinted>2017-09-12T13:59:52Z</cp:lastPrinted>
  <dcterms:created xsi:type="dcterms:W3CDTF">2012-11-12T10:14:42Z</dcterms:created>
  <dcterms:modified xsi:type="dcterms:W3CDTF">2017-09-13T05:45:06Z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/>
  </property>
  <property fmtid="{D5CDD505-2E9C-101B-9397-08002B2CF9AE}" pid="3" name="SPSDescription">
    <vt:lpwstr/>
  </property>
  <property fmtid="{D5CDD505-2E9C-101B-9397-08002B2CF9AE}" pid="4" name="Status">
    <vt:lpwstr/>
  </property>
  <property fmtid="{D5CDD505-2E9C-101B-9397-08002B2CF9AE}" pid="5" name="Order">
    <vt:r8>800</vt:r8>
  </property>
  <property fmtid="{D5CDD505-2E9C-101B-9397-08002B2CF9AE}" pid="6" name="_dlc_DocIdItemGuid">
    <vt:lpwstr>5148f809-1609-4bc5-82bc-7cbb4804bab8</vt:lpwstr>
  </property>
  <property fmtid="{D5CDD505-2E9C-101B-9397-08002B2CF9AE}" pid="7" name="ContentTypeId">
    <vt:lpwstr>0x0101003138B5A0BA597B4CAB0F5648C096DFA0</vt:lpwstr>
  </property>
</Properties>
</file>